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598" autoAdjust="0"/>
  </p:normalViewPr>
  <p:slideViewPr>
    <p:cSldViewPr>
      <p:cViewPr varScale="1">
        <p:scale>
          <a:sx n="65" d="100"/>
          <a:sy n="65" d="100"/>
        </p:scale>
        <p:origin x="-129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17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11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24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4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66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3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22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77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593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12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56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A32A6-D2EF-4536-B7F8-EC467347F039}" type="datetimeFigureOut">
              <a:rPr lang="ru-RU" smtClean="0"/>
              <a:t>26.01.2020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8C4E9-2320-4388-93DB-EDA72F947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98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3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5629" y="2693987"/>
            <a:ext cx="7992888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k-KZ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Мәдениеттану</a:t>
            </a:r>
            <a:endParaRPr lang="ru-RU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8748464" y="6309320"/>
            <a:ext cx="60033" cy="240432"/>
          </a:xfrm>
        </p:spPr>
        <p:txBody>
          <a:bodyPr>
            <a:noAutofit/>
          </a:bodyPr>
          <a:lstStyle/>
          <a:p>
            <a:endParaRPr lang="ru-RU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8333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1903" y="116632"/>
            <a:ext cx="6408712" cy="230425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Мәдениеттану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интегративті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ғылым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ретінде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/>
            </a:r>
            <a:b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</a:b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8748464" y="6309320"/>
            <a:ext cx="60033" cy="240432"/>
          </a:xfrm>
        </p:spPr>
        <p:txBody>
          <a:bodyPr>
            <a:noAutofit/>
          </a:bodyPr>
          <a:lstStyle/>
          <a:p>
            <a:endParaRPr lang="ru-RU" sz="2800" dirty="0">
              <a:latin typeface="Georgia" panose="02040502050405020303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926583" y="3396130"/>
            <a:ext cx="3290834" cy="127771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+mj-lt"/>
              </a:rPr>
              <a:t>мәдениеттану</a:t>
            </a:r>
            <a:endParaRPr lang="ru-RU" sz="2400" dirty="0">
              <a:latin typeface="+mj-lt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336448" y="4734038"/>
            <a:ext cx="316831" cy="279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25210" y="5085184"/>
            <a:ext cx="2550761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мәдениетфилософия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6217417" y="3829721"/>
            <a:ext cx="293390" cy="325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44954" y="3754806"/>
            <a:ext cx="2525689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latin typeface="+mj-lt"/>
              </a:rPr>
              <a:t>мәдениетпсихология</a:t>
            </a:r>
            <a:endParaRPr lang="ru-RU" sz="2000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3802164"/>
            <a:ext cx="2304256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k-KZ" sz="2000" dirty="0" smtClean="0">
                <a:solidFill>
                  <a:schemeClr val="bg1"/>
                </a:solidFill>
                <a:latin typeface="+mj-lt"/>
              </a:rPr>
              <a:t>Мәдениет тарихы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Стрелка влево 10"/>
          <p:cNvSpPr/>
          <p:nvPr/>
        </p:nvSpPr>
        <p:spPr>
          <a:xfrm>
            <a:off x="2594983" y="3807652"/>
            <a:ext cx="347481" cy="3693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77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8208912" cy="151216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Мәдениеттану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пәні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331640" y="2132856"/>
            <a:ext cx="6984776" cy="432048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Мәдениеттану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пәні</a:t>
            </a:r>
            <a:r>
              <a:rPr lang="ru-RU" sz="2800" dirty="0" smtClean="0">
                <a:solidFill>
                  <a:schemeClr val="bg1"/>
                </a:solidFill>
              </a:rPr>
              <a:t>: </a:t>
            </a:r>
            <a:r>
              <a:rPr lang="ru-RU" sz="2800" dirty="0" err="1">
                <a:solidFill>
                  <a:schemeClr val="bg1"/>
                </a:solidFill>
              </a:rPr>
              <a:t>мәдениеттің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негізгі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функцияларындағы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мәнін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құрылымын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оның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дамуының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тарихи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заңдылықтарын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зерттеу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болып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табылады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r>
              <a:rPr lang="ru-RU" sz="2800" dirty="0" err="1">
                <a:solidFill>
                  <a:schemeClr val="bg1"/>
                </a:solidFill>
              </a:rPr>
              <a:t>Басқа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сөзбен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айтқанда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мәдениеттану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мәдениеттің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дамуының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жалпы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заңдылықтарын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оның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негізгі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сипаттамаларын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ескерткіштерді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адамдардың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материалдық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және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рухани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өмірінің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құбылыстары</a:t>
            </a:r>
            <a:r>
              <a:rPr lang="ru-RU" sz="2800" dirty="0">
                <a:solidFill>
                  <a:schemeClr val="bg1"/>
                </a:solidFill>
              </a:rPr>
              <a:t> мен </a:t>
            </a:r>
            <a:r>
              <a:rPr lang="ru-RU" sz="2800" dirty="0" err="1">
                <a:solidFill>
                  <a:schemeClr val="bg1"/>
                </a:solidFill>
              </a:rPr>
              <a:t>оқиғаларын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зерттейді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7763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208912" cy="151216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Мәдениетті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талдаудың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негізгі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әдістері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259632" y="2636912"/>
            <a:ext cx="6984776" cy="374441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sz="2800" dirty="0" err="1" smtClean="0">
                <a:solidFill>
                  <a:schemeClr val="bg1"/>
                </a:solidFill>
              </a:rPr>
              <a:t>Тарихи</a:t>
            </a:r>
            <a:r>
              <a:rPr lang="ru-RU" sz="2800" dirty="0" smtClean="0">
                <a:solidFill>
                  <a:schemeClr val="bg1"/>
                </a:solidFill>
              </a:rPr>
              <a:t>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800" dirty="0" err="1">
                <a:solidFill>
                  <a:schemeClr val="bg1"/>
                </a:solidFill>
              </a:rPr>
              <a:t>Салыстырмалы-тарихи</a:t>
            </a:r>
            <a:r>
              <a:rPr lang="ru-RU" sz="2800" dirty="0">
                <a:solidFill>
                  <a:schemeClr val="bg1"/>
                </a:solidFill>
              </a:rPr>
              <a:t>;</a:t>
            </a: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ru-RU" sz="2800" dirty="0" err="1" smtClean="0">
                <a:solidFill>
                  <a:schemeClr val="bg1"/>
                </a:solidFill>
              </a:rPr>
              <a:t>морфологиялық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800" dirty="0" err="1">
                <a:solidFill>
                  <a:schemeClr val="bg1"/>
                </a:solidFill>
              </a:rPr>
              <a:t>өркениеттік-типологиялық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800" dirty="0" err="1">
                <a:solidFill>
                  <a:schemeClr val="bg1"/>
                </a:solidFill>
              </a:rPr>
              <a:t>құрылымдық-функционалдық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800" dirty="0" err="1" smtClean="0">
                <a:solidFill>
                  <a:schemeClr val="bg1"/>
                </a:solidFill>
              </a:rPr>
              <a:t>семиотикалық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800" dirty="0" err="1">
                <a:solidFill>
                  <a:schemeClr val="bg1"/>
                </a:solidFill>
              </a:rPr>
              <a:t>структуралық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0938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3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968" y="692696"/>
            <a:ext cx="4520573" cy="44644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latin typeface="+mj-lt"/>
              </a:rPr>
              <a:t>Культура  - </a:t>
            </a:r>
            <a:r>
              <a:rPr lang="ru-RU" sz="2400" dirty="0" err="1">
                <a:latin typeface="+mj-lt"/>
              </a:rPr>
              <a:t>латын</a:t>
            </a:r>
            <a:r>
              <a:rPr lang="ru-RU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cultura</a:t>
            </a:r>
            <a:r>
              <a:rPr lang="en-US" sz="2400" dirty="0">
                <a:latin typeface="+mj-lt"/>
              </a:rPr>
              <a:t> (</a:t>
            </a:r>
            <a:r>
              <a:rPr lang="ru-RU" sz="2400" dirty="0" err="1">
                <a:latin typeface="+mj-lt"/>
              </a:rPr>
              <a:t>өсіру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өңдеу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күтім</a:t>
            </a:r>
            <a:r>
              <a:rPr lang="ru-RU" sz="2400" dirty="0" smtClean="0">
                <a:latin typeface="+mj-lt"/>
              </a:rPr>
              <a:t>)</a:t>
            </a:r>
            <a:br>
              <a:rPr lang="ru-RU" sz="2400" dirty="0" smtClean="0">
                <a:latin typeface="+mj-lt"/>
              </a:rPr>
            </a:br>
            <a:r>
              <a:rPr lang="ru-RU" sz="2400" dirty="0">
                <a:latin typeface="+mj-lt"/>
              </a:rPr>
              <a:t/>
            </a:r>
            <a:br>
              <a:rPr lang="ru-RU" sz="2400" dirty="0">
                <a:latin typeface="+mj-lt"/>
              </a:rPr>
            </a:br>
            <a:r>
              <a:rPr lang="vi-VN" sz="2400" dirty="0" smtClean="0">
                <a:latin typeface="+mj-lt"/>
              </a:rPr>
              <a:t>Марк Туллий Цицерон </a:t>
            </a:r>
            <a:r>
              <a:rPr lang="ru-RU" sz="2400" dirty="0">
                <a:latin typeface="+mj-lt"/>
              </a:rPr>
              <a:t>((</a:t>
            </a:r>
            <a:r>
              <a:rPr lang="ru-RU" sz="2400" dirty="0" err="1">
                <a:latin typeface="+mj-lt"/>
              </a:rPr>
              <a:t>Ежелгі</a:t>
            </a:r>
            <a:r>
              <a:rPr lang="ru-RU" sz="2400" dirty="0">
                <a:latin typeface="+mj-lt"/>
              </a:rPr>
              <a:t> Рим </a:t>
            </a:r>
            <a:r>
              <a:rPr lang="ru-RU" sz="2400" dirty="0" err="1">
                <a:latin typeface="+mj-lt"/>
              </a:rPr>
              <a:t>саяси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қайраткері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шешен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және</a:t>
            </a:r>
            <a:r>
              <a:rPr lang="ru-RU" sz="2400" dirty="0">
                <a:latin typeface="+mj-lt"/>
              </a:rPr>
              <a:t> философ) "</a:t>
            </a:r>
            <a:r>
              <a:rPr lang="ru-RU" sz="2400" dirty="0" err="1">
                <a:latin typeface="+mj-lt"/>
              </a:rPr>
              <a:t>Тускуландық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әңгімелер</a:t>
            </a:r>
            <a:r>
              <a:rPr lang="ru-RU" sz="2400" dirty="0">
                <a:latin typeface="+mj-lt"/>
              </a:rPr>
              <a:t>" (</a:t>
            </a:r>
            <a:r>
              <a:rPr lang="ru-RU" sz="2400" dirty="0" err="1">
                <a:latin typeface="+mj-lt"/>
              </a:rPr>
              <a:t>б.з</a:t>
            </a:r>
            <a:r>
              <a:rPr lang="ru-RU" sz="2400" dirty="0">
                <a:latin typeface="+mj-lt"/>
              </a:rPr>
              <a:t>. б. 45 ж.) </a:t>
            </a:r>
            <a:r>
              <a:rPr lang="ru-RU" sz="2400" dirty="0" err="1">
                <a:latin typeface="+mj-lt"/>
              </a:rPr>
              <a:t>жұмысында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мәдениеттің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рух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мәдениеті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ретінде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анықтамасын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берді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бұл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ақыл-ойды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егіншинің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жер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өңдеу</a:t>
            </a:r>
            <a:r>
              <a:rPr lang="ru-RU" sz="2400" dirty="0" smtClean="0">
                <a:latin typeface="+mj-lt"/>
              </a:rPr>
              <a:t>  </a:t>
            </a:r>
            <a:r>
              <a:rPr lang="ru-RU" sz="2400" dirty="0" err="1" smtClean="0">
                <a:latin typeface="+mj-lt"/>
              </a:rPr>
              <a:t>ретінде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түсіну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 err="1" smtClean="0">
                <a:latin typeface="+mj-lt"/>
              </a:rPr>
              <a:t>қажет</a:t>
            </a:r>
            <a:r>
              <a:rPr lang="ru-RU" sz="2400" dirty="0">
                <a:latin typeface="+mj-lt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8748464" y="6309320"/>
            <a:ext cx="60033" cy="240432"/>
          </a:xfrm>
        </p:spPr>
        <p:txBody>
          <a:bodyPr>
            <a:noAutofit/>
          </a:bodyPr>
          <a:lstStyle/>
          <a:p>
            <a:endParaRPr lang="ru-RU" sz="2800" dirty="0">
              <a:latin typeface="Georgia" panose="02040502050405020303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28292"/>
            <a:ext cx="2808312" cy="358447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Прямоугольник 12"/>
          <p:cNvSpPr/>
          <p:nvPr/>
        </p:nvSpPr>
        <p:spPr>
          <a:xfrm>
            <a:off x="762355" y="4653136"/>
            <a:ext cx="264529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Марк Туллий Цицерон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242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548" y="620688"/>
            <a:ext cx="8136904" cy="144015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+mj-lt"/>
              </a:rPr>
              <a:t>МӘДЕНИЕТ ФУНКЦИЯЛАРЫ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2288739" y="3212976"/>
            <a:ext cx="4566522" cy="24482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1) </a:t>
            </a:r>
            <a:r>
              <a:rPr lang="ru-RU" sz="2800" dirty="0" err="1" smtClean="0">
                <a:solidFill>
                  <a:schemeClr val="bg1"/>
                </a:solidFill>
              </a:rPr>
              <a:t>танымдық</a:t>
            </a:r>
            <a:r>
              <a:rPr lang="ru-RU" sz="2800" dirty="0">
                <a:solidFill>
                  <a:schemeClr val="bg1"/>
                </a:solidFill>
              </a:rPr>
              <a:t>;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2) </a:t>
            </a:r>
            <a:r>
              <a:rPr lang="ru-RU" sz="2800" dirty="0" err="1" smtClean="0">
                <a:solidFill>
                  <a:schemeClr val="bg1"/>
                </a:solidFill>
              </a:rPr>
              <a:t>ақпараттық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3)</a:t>
            </a:r>
            <a:r>
              <a:rPr lang="ru-RU" sz="2800" dirty="0" err="1" smtClean="0">
                <a:solidFill>
                  <a:schemeClr val="bg1"/>
                </a:solidFill>
              </a:rPr>
              <a:t>коммуникативтіқ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4) </a:t>
            </a:r>
            <a:r>
              <a:rPr lang="ru-RU" sz="2800" dirty="0" err="1">
                <a:solidFill>
                  <a:schemeClr val="bg1"/>
                </a:solidFill>
              </a:rPr>
              <a:t>нормативтік</a:t>
            </a:r>
            <a:r>
              <a:rPr lang="ru-RU" sz="2800" dirty="0" smtClean="0">
                <a:solidFill>
                  <a:schemeClr val="bg1"/>
                </a:solidFill>
              </a:rPr>
              <a:t>;</a:t>
            </a:r>
          </a:p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5</a:t>
            </a:r>
            <a:r>
              <a:rPr lang="ru-RU" sz="2800" dirty="0">
                <a:solidFill>
                  <a:schemeClr val="bg1"/>
                </a:solidFill>
              </a:rPr>
              <a:t>) </a:t>
            </a:r>
            <a:r>
              <a:rPr lang="ru-RU" sz="2800" dirty="0" err="1" smtClean="0">
                <a:solidFill>
                  <a:schemeClr val="bg1"/>
                </a:solidFill>
              </a:rPr>
              <a:t>гуманистік</a:t>
            </a:r>
            <a:r>
              <a:rPr lang="ru-RU" sz="2800" dirty="0" smtClean="0">
                <a:solidFill>
                  <a:schemeClr val="bg1"/>
                </a:solidFill>
              </a:rPr>
              <a:t>(</a:t>
            </a:r>
            <a:r>
              <a:rPr lang="ru-RU" sz="2800" dirty="0" err="1" smtClean="0">
                <a:solidFill>
                  <a:schemeClr val="bg1"/>
                </a:solidFill>
              </a:rPr>
              <a:t>адамгершілік</a:t>
            </a:r>
            <a:r>
              <a:rPr lang="ru-RU" sz="2800" dirty="0" smtClean="0">
                <a:solidFill>
                  <a:schemeClr val="bg1"/>
                </a:solidFill>
              </a:rPr>
              <a:t>)</a:t>
            </a:r>
            <a:endParaRPr lang="ru-RU" sz="28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329684" y="2537953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524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199886"/>
            <a:ext cx="7416824" cy="338124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000" dirty="0" err="1">
                <a:solidFill>
                  <a:schemeClr val="bg1"/>
                </a:solidFill>
                <a:latin typeface="+mj-lt"/>
              </a:rPr>
              <a:t>Мәдениеттанудағы</a:t>
            </a:r>
            <a:r>
              <a:rPr lang="ru-RU" sz="6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6000" dirty="0" err="1">
                <a:solidFill>
                  <a:schemeClr val="bg1"/>
                </a:solidFill>
                <a:latin typeface="+mj-lt"/>
              </a:rPr>
              <a:t>мектептер</a:t>
            </a:r>
            <a:r>
              <a:rPr lang="ru-RU" sz="6000" dirty="0">
                <a:solidFill>
                  <a:schemeClr val="bg1"/>
                </a:solidFill>
                <a:latin typeface="+mj-lt"/>
              </a:rPr>
              <a:t> мен </a:t>
            </a:r>
            <a:r>
              <a:rPr lang="ru-RU" sz="6000" dirty="0" err="1">
                <a:solidFill>
                  <a:schemeClr val="bg1"/>
                </a:solidFill>
                <a:latin typeface="+mj-lt"/>
              </a:rPr>
              <a:t>бағыттар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8748464" y="6309320"/>
            <a:ext cx="60033" cy="240432"/>
          </a:xfrm>
        </p:spPr>
        <p:txBody>
          <a:bodyPr>
            <a:noAutofit/>
          </a:bodyPr>
          <a:lstStyle/>
          <a:p>
            <a:endParaRPr lang="ru-RU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3937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211960" y="620688"/>
            <a:ext cx="4475218" cy="45365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endParaRPr lang="ru-RU" sz="2000" dirty="0" smtClean="0">
              <a:solidFill>
                <a:schemeClr val="bg1"/>
              </a:solidFill>
              <a:latin typeface="+mj-lt"/>
            </a:endParaRPr>
          </a:p>
          <a:p>
            <a:r>
              <a:rPr lang="ru-RU" sz="2000" dirty="0" err="1">
                <a:solidFill>
                  <a:schemeClr val="bg1"/>
                </a:solidFill>
                <a:latin typeface="+mj-lt"/>
              </a:rPr>
              <a:t>Эволюциялық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мектеп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kk-KZ" sz="2000" dirty="0" err="1">
                <a:solidFill>
                  <a:schemeClr val="bg1"/>
                </a:solidFill>
                <a:latin typeface="+mj-lt"/>
              </a:rPr>
              <a:t>О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ның</a:t>
            </a: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негізін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қалаушы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ағылшын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этнографы Эдвард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Барнетт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Тайлор</a:t>
            </a: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болды</a:t>
            </a: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. Е.Б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. Тейлор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мәдениеттің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алғашқы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ғылыми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анықтамасын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берді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: «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Мәдениет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немесе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өркениет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кең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этнографиялық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мағынада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оның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толық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білім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сенім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өнер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адамгершілік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заңдар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әдет-ғұрыптар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адамның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қоғам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мүшесі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ретінде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қабылдаған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басқа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да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қабілеттері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мен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әдеттерінен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тұрады</a:t>
            </a: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»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7"/>
          <a:stretch/>
        </p:blipFill>
        <p:spPr>
          <a:xfrm>
            <a:off x="194470" y="260648"/>
            <a:ext cx="3708400" cy="42996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611560" y="4864316"/>
            <a:ext cx="2549096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+mj-lt"/>
              </a:rPr>
              <a:t>Эдуард </a:t>
            </a:r>
            <a:r>
              <a:rPr lang="ru-RU" sz="2000" dirty="0" err="1" smtClean="0">
                <a:latin typeface="+mj-lt"/>
              </a:rPr>
              <a:t>Барнетт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Тайлор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0389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211960" y="1775950"/>
            <a:ext cx="4475218" cy="345325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endParaRPr lang="ru-RU" sz="2000" dirty="0" smtClean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ru-RU" sz="2000" dirty="0" err="1">
                <a:solidFill>
                  <a:schemeClr val="bg1"/>
                </a:solidFill>
                <a:latin typeface="+mj-lt"/>
              </a:rPr>
              <a:t>Ағылшын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</a:rPr>
              <a:t>әлеуметтануши</a:t>
            </a: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Герберт Спенсер (1820-1903),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қоғам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мен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мәдениетті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сөз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мағынасындағы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организм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ретінде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түсіне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отырып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үш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жүйені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: "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қоректік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", "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бөлгіш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"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"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реттеушілік"деп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атады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Оның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пікірінше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бұл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жүйелерге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өндіріс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сауда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мемлекеттік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аппарат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сәйкес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j-lt"/>
              </a:rPr>
              <a:t>келеді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.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540" y="4797152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Герберт Спенсер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3588220" cy="27754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697285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211960" y="620688"/>
            <a:ext cx="4475218" cy="45457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endParaRPr lang="ru-RU" sz="2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l"/>
            <a:endParaRPr lang="ru-RU" sz="2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l"/>
            <a:endParaRPr lang="ru-RU" sz="2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Освальд Шпенглер (1880 – 1936) - </a:t>
            </a:r>
            <a:r>
              <a:rPr lang="ru-RU" sz="2000" dirty="0" err="1">
                <a:solidFill>
                  <a:schemeClr val="bg1"/>
                </a:solidFill>
              </a:rPr>
              <a:t>мәдениеттің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қазіргі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тарихының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негізін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қалаушы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Мәдениет-халықтың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ішкі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құрылысының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сыртқы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көрінісі</a:t>
            </a:r>
            <a:r>
              <a:rPr lang="ru-RU" sz="2000" dirty="0">
                <a:solidFill>
                  <a:schemeClr val="bg1"/>
                </a:solidFill>
              </a:rPr>
              <a:t>. Шпенглер </a:t>
            </a:r>
            <a:r>
              <a:rPr lang="ru-RU" sz="2000" dirty="0" err="1">
                <a:solidFill>
                  <a:schemeClr val="bg1"/>
                </a:solidFill>
              </a:rPr>
              <a:t>бойынша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мәдениет-бұл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организм </a:t>
            </a:r>
            <a:r>
              <a:rPr lang="ru-RU" sz="2000" dirty="0" err="1" smtClean="0">
                <a:solidFill>
                  <a:schemeClr val="bg1"/>
                </a:solidFill>
              </a:rPr>
              <a:t>ретінде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әрбір</a:t>
            </a:r>
            <a:r>
              <a:rPr lang="ru-RU" sz="2000" dirty="0" smtClean="0">
                <a:solidFill>
                  <a:schemeClr val="bg1"/>
                </a:solidFill>
              </a:rPr>
              <a:t> организм </a:t>
            </a:r>
            <a:r>
              <a:rPr lang="ru-RU" sz="2000" dirty="0" err="1" smtClean="0">
                <a:solidFill>
                  <a:schemeClr val="bg1"/>
                </a:solidFill>
              </a:rPr>
              <a:t>дей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ағза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туғаннан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өлімге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дейін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өзінің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өмірлік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циклін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өтеді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606" y="4797152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Освальд Шпенглер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620688"/>
            <a:ext cx="2808312" cy="37444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663272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211960" y="620688"/>
            <a:ext cx="4475218" cy="48965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Антропологиялық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функционализм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Әлеуметтік-мәдени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жүйені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әрекеттегі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тірі</a:t>
            </a:r>
            <a:r>
              <a:rPr lang="ru-RU" sz="2000" dirty="0" smtClean="0">
                <a:solidFill>
                  <a:schemeClr val="bg1"/>
                </a:solidFill>
              </a:rPr>
              <a:t> организм </a:t>
            </a:r>
            <a:r>
              <a:rPr lang="ru-RU" sz="2000" dirty="0" err="1" smtClean="0">
                <a:solidFill>
                  <a:schemeClr val="bg1"/>
                </a:solidFill>
              </a:rPr>
              <a:t>ретінде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түсіне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отырып</a:t>
            </a:r>
            <a:r>
              <a:rPr lang="ru-RU" sz="2000" dirty="0" smtClean="0">
                <a:solidFill>
                  <a:schemeClr val="bg1"/>
                </a:solidFill>
              </a:rPr>
              <a:t>, Альфред </a:t>
            </a:r>
            <a:r>
              <a:rPr lang="ru-RU" sz="2000" dirty="0" err="1" smtClean="0">
                <a:solidFill>
                  <a:schemeClr val="bg1"/>
                </a:solidFill>
              </a:rPr>
              <a:t>Реджинальд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Радклифф</a:t>
            </a:r>
            <a:r>
              <a:rPr lang="ru-RU" sz="2000" dirty="0" smtClean="0">
                <a:solidFill>
                  <a:schemeClr val="bg1"/>
                </a:solidFill>
              </a:rPr>
              <a:t>-Браун (1881-1955) </a:t>
            </a:r>
            <a:r>
              <a:rPr lang="ru-RU" sz="2000" dirty="0" err="1" smtClean="0">
                <a:solidFill>
                  <a:schemeClr val="bg1"/>
                </a:solidFill>
              </a:rPr>
              <a:t>оның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құрылымын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зерттеу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функцияларын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зерделеуді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қамтуы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тиіс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яғни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мәдениетті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зерттеу-бұл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оның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құрамдас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бөліктерінің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қалай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жұмыс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істейтінін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зерттеу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06" y="4797152"/>
            <a:ext cx="322818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Альфред </a:t>
            </a:r>
            <a:r>
              <a:rPr lang="ru-RU" dirty="0" err="1" smtClean="0"/>
              <a:t>Реджинальд</a:t>
            </a:r>
            <a:r>
              <a:rPr lang="ru-RU" dirty="0" smtClean="0"/>
              <a:t> </a:t>
            </a:r>
            <a:r>
              <a:rPr lang="ru-RU" dirty="0" err="1" smtClean="0"/>
              <a:t>Радклифф</a:t>
            </a:r>
            <a:r>
              <a:rPr lang="ru-RU" dirty="0" smtClean="0"/>
              <a:t>-Браун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3168352" cy="373161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33820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211960" y="620688"/>
            <a:ext cx="4475218" cy="489654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endParaRPr lang="ru-RU" sz="20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Функционалдық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мектеп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Ағылшын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антропологының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негізін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қалаушы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Бронислав</a:t>
            </a:r>
            <a:r>
              <a:rPr lang="ru-RU" sz="2000" dirty="0">
                <a:solidFill>
                  <a:schemeClr val="bg1"/>
                </a:solidFill>
              </a:rPr>
              <a:t> Малиновский (1884-1942). </a:t>
            </a:r>
            <a:r>
              <a:rPr lang="ru-RU" sz="2000" dirty="0" err="1">
                <a:solidFill>
                  <a:schemeClr val="bg1"/>
                </a:solidFill>
              </a:rPr>
              <a:t>Мәдениет</a:t>
            </a:r>
            <a:r>
              <a:rPr lang="ru-RU" sz="2000" dirty="0">
                <a:solidFill>
                  <a:schemeClr val="bg1"/>
                </a:solidFill>
              </a:rPr>
              <a:t> - </a:t>
            </a:r>
            <a:r>
              <a:rPr lang="ru-RU" sz="2000" dirty="0" err="1">
                <a:solidFill>
                  <a:schemeClr val="bg1"/>
                </a:solidFill>
              </a:rPr>
              <a:t>біртұтас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үйлесімді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қызмет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ететін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жүйе,онда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әрбір</a:t>
            </a:r>
            <a:r>
              <a:rPr lang="ru-RU" sz="2000" dirty="0">
                <a:solidFill>
                  <a:schemeClr val="bg1"/>
                </a:solidFill>
              </a:rPr>
              <a:t> элемент </a:t>
            </a:r>
            <a:r>
              <a:rPr lang="ru-RU" sz="2000" dirty="0" err="1">
                <a:solidFill>
                  <a:schemeClr val="bg1"/>
                </a:solidFill>
              </a:rPr>
              <a:t>бүкіл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жүйе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үшін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өмірлік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маңызды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функцияны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орындайды</a:t>
            </a:r>
            <a:r>
              <a:rPr lang="ru-RU" sz="2000" dirty="0">
                <a:solidFill>
                  <a:schemeClr val="bg1"/>
                </a:solidFill>
              </a:rPr>
              <a:t>.  </a:t>
            </a:r>
            <a:r>
              <a:rPr lang="ru-RU" sz="2000" dirty="0" err="1">
                <a:solidFill>
                  <a:schemeClr val="bg1"/>
                </a:solidFill>
              </a:rPr>
              <a:t>Мәдениеттерді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зерттеуде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функционалдық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әдіс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іздеудің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бағытын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көрсететін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ерекше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ережелердің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жиынтығы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ретінде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әрекет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етеді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  <a:endParaRPr lang="ru-RU" sz="20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255" y="5166484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Бронислав</a:t>
            </a:r>
            <a:r>
              <a:rPr lang="ru-RU" dirty="0" smtClean="0"/>
              <a:t> Малиновский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08" y="692696"/>
            <a:ext cx="3018227" cy="40142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95684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355976" y="476672"/>
            <a:ext cx="4475218" cy="60486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50-ші </a:t>
            </a:r>
            <a:r>
              <a:rPr lang="ru-RU" sz="1800" dirty="0" err="1">
                <a:solidFill>
                  <a:schemeClr val="bg1"/>
                </a:solidFill>
              </a:rPr>
              <a:t>жылдары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американдық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зерттеуші</a:t>
            </a:r>
            <a:r>
              <a:rPr lang="ru-RU" sz="1800" dirty="0">
                <a:solidFill>
                  <a:schemeClr val="bg1"/>
                </a:solidFill>
              </a:rPr>
              <a:t> Мелвилл Джин </a:t>
            </a:r>
            <a:r>
              <a:rPr lang="ru-RU" sz="1800" dirty="0" err="1">
                <a:solidFill>
                  <a:schemeClr val="bg1"/>
                </a:solidFill>
              </a:rPr>
              <a:t>Херсковиц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мәдени</a:t>
            </a:r>
            <a:r>
              <a:rPr lang="ru-RU" sz="1800" dirty="0" smtClean="0">
                <a:solidFill>
                  <a:schemeClr val="bg1"/>
                </a:solidFill>
              </a:rPr>
              <a:t> релятивизм </a:t>
            </a:r>
            <a:r>
              <a:rPr lang="ru-RU" sz="1800" dirty="0" err="1" smtClean="0">
                <a:solidFill>
                  <a:schemeClr val="bg1"/>
                </a:solidFill>
              </a:rPr>
              <a:t>теориясы</a:t>
            </a:r>
            <a:r>
              <a:rPr lang="ru-RU" sz="1800" dirty="0" smtClean="0">
                <a:solidFill>
                  <a:schemeClr val="bg1"/>
                </a:solidFill>
              </a:rPr>
              <a:t> ң </a:t>
            </a:r>
            <a:r>
              <a:rPr lang="ru-RU" sz="1800" dirty="0" err="1" smtClean="0">
                <a:solidFill>
                  <a:schemeClr val="bg1"/>
                </a:solidFill>
              </a:rPr>
              <a:t>дамыды</a:t>
            </a:r>
            <a:r>
              <a:rPr lang="ru-RU" sz="1800" dirty="0">
                <a:solidFill>
                  <a:schemeClr val="bg1"/>
                </a:solidFill>
              </a:rPr>
              <a:t>.  </a:t>
            </a:r>
            <a:r>
              <a:rPr lang="ru-RU" sz="1800" dirty="0" err="1">
                <a:solidFill>
                  <a:schemeClr val="bg1"/>
                </a:solidFill>
              </a:rPr>
              <a:t>Бұл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тұжырымдаманың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мағынасын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мынадай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түрде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сипаттауға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болады</a:t>
            </a:r>
            <a:r>
              <a:rPr lang="ru-RU" sz="1800" dirty="0">
                <a:solidFill>
                  <a:schemeClr val="bg1"/>
                </a:solidFill>
              </a:rPr>
              <a:t>: </a:t>
            </a:r>
            <a:r>
              <a:rPr lang="ru-RU" sz="1800" dirty="0" err="1">
                <a:solidFill>
                  <a:schemeClr val="bg1"/>
                </a:solidFill>
              </a:rPr>
              <a:t>әрбір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халық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жасайды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қоғамның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тұтастығы</a:t>
            </a:r>
            <a:r>
              <a:rPr lang="ru-RU" sz="1800" dirty="0">
                <a:solidFill>
                  <a:schemeClr val="bg1"/>
                </a:solidFill>
              </a:rPr>
              <a:t> мен </a:t>
            </a:r>
            <a:r>
              <a:rPr lang="ru-RU" sz="1800" dirty="0" err="1">
                <a:solidFill>
                  <a:schemeClr val="bg1"/>
                </a:solidFill>
              </a:rPr>
              <a:t>өміршеңдігін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қамтамасыз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етеді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Сондықтан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дақылдардың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қайсысы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жақсы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немесе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нашар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неғұрлым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немесе</a:t>
            </a:r>
            <a:r>
              <a:rPr lang="ru-RU" sz="1800" dirty="0">
                <a:solidFill>
                  <a:schemeClr val="bg1"/>
                </a:solidFill>
              </a:rPr>
              <a:t> аз </a:t>
            </a:r>
            <a:r>
              <a:rPr lang="ru-RU" sz="1800" dirty="0" err="1">
                <a:solidFill>
                  <a:schemeClr val="bg1"/>
                </a:solidFill>
              </a:rPr>
              <a:t>дамығанын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анықтауға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болмайды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Мұндай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баға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әрдайым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субъективті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салыстырмалы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болады,өйткені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келген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халықтың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ерекшелігі</a:t>
            </a:r>
            <a:r>
              <a:rPr lang="ru-RU" sz="1800" dirty="0">
                <a:solidFill>
                  <a:schemeClr val="bg1"/>
                </a:solidFill>
              </a:rPr>
              <a:t> мен "</a:t>
            </a:r>
            <a:r>
              <a:rPr lang="ru-RU" sz="1800" dirty="0" err="1">
                <a:solidFill>
                  <a:schemeClr val="bg1"/>
                </a:solidFill>
              </a:rPr>
              <a:t>дұрыс</a:t>
            </a:r>
            <a:r>
              <a:rPr lang="ru-RU" sz="1800" dirty="0">
                <a:solidFill>
                  <a:schemeClr val="bg1"/>
                </a:solidFill>
              </a:rPr>
              <a:t>"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"</a:t>
            </a:r>
            <a:r>
              <a:rPr lang="ru-RU" sz="1800" dirty="0" err="1">
                <a:solidFill>
                  <a:schemeClr val="bg1"/>
                </a:solidFill>
              </a:rPr>
              <a:t>жақсы</a:t>
            </a:r>
            <a:r>
              <a:rPr lang="ru-RU" sz="1800" dirty="0">
                <a:solidFill>
                  <a:schemeClr val="bg1"/>
                </a:solidFill>
              </a:rPr>
              <a:t>" </a:t>
            </a:r>
            <a:r>
              <a:rPr lang="ru-RU" sz="1800" dirty="0" err="1">
                <a:solidFill>
                  <a:schemeClr val="bg1"/>
                </a:solidFill>
              </a:rPr>
              <a:t>туралы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түсініктері</a:t>
            </a:r>
            <a:r>
              <a:rPr lang="ru-RU" sz="1800" dirty="0">
                <a:solidFill>
                  <a:schemeClr val="bg1"/>
                </a:solidFill>
              </a:rPr>
              <a:t> бар. "Адам-</a:t>
            </a:r>
            <a:r>
              <a:rPr lang="ru-RU" sz="1800" dirty="0" err="1">
                <a:solidFill>
                  <a:schemeClr val="bg1"/>
                </a:solidFill>
              </a:rPr>
              <a:t>әлем</a:t>
            </a:r>
            <a:r>
              <a:rPr lang="ru-RU" sz="1800" dirty="0">
                <a:solidFill>
                  <a:schemeClr val="bg1"/>
                </a:solidFill>
              </a:rPr>
              <a:t>" </a:t>
            </a:r>
            <a:r>
              <a:rPr lang="ru-RU" sz="1800" dirty="0" err="1">
                <a:solidFill>
                  <a:schemeClr val="bg1"/>
                </a:solidFill>
              </a:rPr>
              <a:t>қарым-қатынасын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анықтау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үшін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нақты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адамдарды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сұраумен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эмпирикалық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материалмен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байланысты</a:t>
            </a:r>
            <a:r>
              <a:rPr lang="ru-RU" sz="1800" dirty="0" smtClean="0">
                <a:solidFill>
                  <a:schemeClr val="bg1"/>
                </a:solidFill>
              </a:rPr>
              <a:t>».</a:t>
            </a:r>
            <a:endParaRPr lang="ru-RU" sz="18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5247" y="4653136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Мелвилл Джин </a:t>
            </a:r>
            <a:r>
              <a:rPr lang="ru-RU" dirty="0" err="1" smtClean="0"/>
              <a:t>Херсковиц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11058"/>
          <a:stretch/>
        </p:blipFill>
        <p:spPr>
          <a:xfrm>
            <a:off x="127343" y="620688"/>
            <a:ext cx="3908004" cy="37444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08663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355976" y="476672"/>
            <a:ext cx="4475218" cy="60486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endParaRPr lang="ru-RU" sz="18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ru-RU" sz="1800" dirty="0" err="1">
                <a:solidFill>
                  <a:schemeClr val="bg1"/>
                </a:solidFill>
              </a:rPr>
              <a:t>Психологиялық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мектеп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r>
              <a:rPr lang="ru-RU" sz="1800" dirty="0" err="1" smtClean="0">
                <a:solidFill>
                  <a:schemeClr val="bg1"/>
                </a:solidFill>
              </a:rPr>
              <a:t>Негізін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Қалаушы</a:t>
            </a:r>
            <a:r>
              <a:rPr lang="ru-RU" sz="1800" dirty="0">
                <a:solidFill>
                  <a:schemeClr val="bg1"/>
                </a:solidFill>
              </a:rPr>
              <a:t> З. Фрейд (1856 – 1936). Фрейд </a:t>
            </a:r>
            <a:r>
              <a:rPr lang="ru-RU" sz="1800" dirty="0" err="1">
                <a:solidFill>
                  <a:schemeClr val="bg1"/>
                </a:solidFill>
              </a:rPr>
              <a:t>бойынша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біздің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өмірімізді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ата-бабаларымыздың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өмірінен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екі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мақсатқа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қызмет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ететіндіктен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ерекшеленетін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жетістіктер</a:t>
            </a:r>
            <a:r>
              <a:rPr lang="ru-RU" sz="1800" dirty="0">
                <a:solidFill>
                  <a:schemeClr val="bg1"/>
                </a:solidFill>
              </a:rPr>
              <a:t> мен </a:t>
            </a:r>
            <a:r>
              <a:rPr lang="ru-RU" sz="1800" dirty="0" err="1">
                <a:solidFill>
                  <a:schemeClr val="bg1"/>
                </a:solidFill>
              </a:rPr>
              <a:t>мекемелердің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сомасын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білдіреді</a:t>
            </a:r>
            <a:r>
              <a:rPr lang="ru-RU" sz="1800" dirty="0">
                <a:solidFill>
                  <a:schemeClr val="bg1"/>
                </a:solidFill>
              </a:rPr>
              <a:t>: </a:t>
            </a:r>
            <a:r>
              <a:rPr lang="ru-RU" sz="1800" dirty="0" err="1">
                <a:solidFill>
                  <a:schemeClr val="bg1"/>
                </a:solidFill>
              </a:rPr>
              <a:t>адамдарды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табиғаттан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қорғау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адамдар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арасындағы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қатынастарды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реттеу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нормалар</a:t>
            </a:r>
            <a:r>
              <a:rPr lang="ru-RU" sz="1800" dirty="0">
                <a:solidFill>
                  <a:schemeClr val="bg1"/>
                </a:solidFill>
              </a:rPr>
              <a:t> мен </a:t>
            </a:r>
            <a:r>
              <a:rPr lang="ru-RU" sz="1800" dirty="0" err="1">
                <a:solidFill>
                  <a:schemeClr val="bg1"/>
                </a:solidFill>
              </a:rPr>
              <a:t>тыйым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салулар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жүйесі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ретінде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әрекет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етеді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Оған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жеке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еркіндікке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ұмтылу</a:t>
            </a:r>
            <a:r>
              <a:rPr lang="ru-RU" sz="1800" dirty="0">
                <a:solidFill>
                  <a:schemeClr val="bg1"/>
                </a:solidFill>
              </a:rPr>
              <a:t> мен </a:t>
            </a:r>
            <a:r>
              <a:rPr lang="ru-RU" sz="1800" dirty="0" err="1">
                <a:solidFill>
                  <a:schemeClr val="bg1"/>
                </a:solidFill>
              </a:rPr>
              <a:t>қоғам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мүддесі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үшін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тыйымдарды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ұстап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тұратын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психологиялық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жанжал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тән</a:t>
            </a:r>
            <a:r>
              <a:rPr lang="ru-RU" sz="1800" dirty="0">
                <a:solidFill>
                  <a:schemeClr val="bg1"/>
                </a:solidFill>
              </a:rPr>
              <a:t>. Осы </a:t>
            </a:r>
            <a:r>
              <a:rPr lang="ru-RU" sz="1800" dirty="0" err="1">
                <a:solidFill>
                  <a:schemeClr val="bg1"/>
                </a:solidFill>
              </a:rPr>
              <a:t>мектеп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аясында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мәдениеттегі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тұлға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талдау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пәні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болып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табылады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  <a:endParaRPr lang="ru-RU" sz="18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5247" y="4653136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Зигмунд  Фрейд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2" y="502424"/>
            <a:ext cx="2712269" cy="37890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722626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355976" y="476672"/>
            <a:ext cx="4475218" cy="60486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dirty="0" err="1">
                <a:solidFill>
                  <a:schemeClr val="bg1"/>
                </a:solidFill>
              </a:rPr>
              <a:t>Неоэволюционизм</a:t>
            </a:r>
            <a:endParaRPr lang="ru-RU" sz="1800" dirty="0">
              <a:solidFill>
                <a:schemeClr val="bg1"/>
              </a:solidFill>
            </a:endParaRPr>
          </a:p>
          <a:p>
            <a:r>
              <a:rPr lang="ru-RU" sz="1800" dirty="0">
                <a:solidFill>
                  <a:schemeClr val="bg1"/>
                </a:solidFill>
              </a:rPr>
              <a:t> </a:t>
            </a:r>
          </a:p>
          <a:p>
            <a:r>
              <a:rPr lang="ru-RU" sz="1800" dirty="0" err="1">
                <a:solidFill>
                  <a:schemeClr val="bg1"/>
                </a:solidFill>
              </a:rPr>
              <a:t>Негізін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Қалаушы</a:t>
            </a:r>
            <a:r>
              <a:rPr lang="ru-RU" sz="1800" dirty="0">
                <a:solidFill>
                  <a:schemeClr val="bg1"/>
                </a:solidFill>
              </a:rPr>
              <a:t> Лесли Уайт (1900 – 1975). </a:t>
            </a:r>
            <a:r>
              <a:rPr lang="ru-RU" sz="1800" dirty="0" err="1">
                <a:solidFill>
                  <a:schemeClr val="bg1"/>
                </a:solidFill>
              </a:rPr>
              <a:t>Уайттың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көзқарастарына</a:t>
            </a:r>
            <a:r>
              <a:rPr lang="ru-RU" sz="1800" dirty="0">
                <a:solidFill>
                  <a:schemeClr val="bg1"/>
                </a:solidFill>
              </a:rPr>
              <a:t> марксизм </a:t>
            </a:r>
            <a:r>
              <a:rPr lang="ru-RU" sz="1800" dirty="0" err="1">
                <a:solidFill>
                  <a:schemeClr val="bg1"/>
                </a:solidFill>
              </a:rPr>
              <a:t>үлкен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әсер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етті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сондықтан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тұжырымдамасында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материалдық-техникалық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мәдениет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басты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рөл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атқарады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Бұл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келген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мәдениеттің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базисі</a:t>
            </a:r>
            <a:r>
              <a:rPr lang="ru-RU" sz="1800" dirty="0">
                <a:solidFill>
                  <a:schemeClr val="bg1"/>
                </a:solidFill>
              </a:rPr>
              <a:t>. "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эволюциясы</a:t>
            </a:r>
            <a:r>
              <a:rPr lang="ru-RU" sz="1800" dirty="0">
                <a:solidFill>
                  <a:schemeClr val="bg1"/>
                </a:solidFill>
              </a:rPr>
              <a:t>" </a:t>
            </a:r>
            <a:r>
              <a:rPr lang="ru-RU" sz="1800" dirty="0" err="1">
                <a:solidFill>
                  <a:schemeClr val="bg1"/>
                </a:solidFill>
              </a:rPr>
              <a:t>кітабында</a:t>
            </a:r>
            <a:r>
              <a:rPr lang="ru-RU" sz="1800" dirty="0">
                <a:solidFill>
                  <a:schemeClr val="bg1"/>
                </a:solidFill>
              </a:rPr>
              <a:t> (1959) Л. Уайт </a:t>
            </a:r>
            <a:r>
              <a:rPr lang="ru-RU" sz="1800" dirty="0" err="1">
                <a:solidFill>
                  <a:schemeClr val="bg1"/>
                </a:solidFill>
              </a:rPr>
              <a:t>мәдениеттің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төрт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кіші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жүйесін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бөлді</a:t>
            </a:r>
            <a:r>
              <a:rPr lang="ru-RU" sz="1800" dirty="0">
                <a:solidFill>
                  <a:schemeClr val="bg1"/>
                </a:solidFill>
              </a:rPr>
              <a:t>: </a:t>
            </a:r>
            <a:r>
              <a:rPr lang="ru-RU" sz="1800" dirty="0" err="1">
                <a:solidFill>
                  <a:schemeClr val="bg1"/>
                </a:solidFill>
              </a:rPr>
              <a:t>адамдар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арасындағы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қарым-қатынасты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қамтитын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әлеуметтік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саяси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экономикалық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жүйені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туыстық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жүйені</a:t>
            </a:r>
            <a:r>
              <a:rPr lang="ru-RU" sz="1800" dirty="0">
                <a:solidFill>
                  <a:schemeClr val="bg1"/>
                </a:solidFill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</a:rPr>
              <a:t>өндіріс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жұйесың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тұрғын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үй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салуға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арналған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материалдарды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қамтитын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технологиялық</a:t>
            </a:r>
            <a:r>
              <a:rPr lang="ru-RU" sz="1800" dirty="0">
                <a:solidFill>
                  <a:schemeClr val="bg1"/>
                </a:solidFill>
              </a:rPr>
              <a:t>; </a:t>
            </a:r>
          </a:p>
          <a:p>
            <a:r>
              <a:rPr lang="ru-RU" sz="1800" dirty="0" err="1">
                <a:solidFill>
                  <a:schemeClr val="bg1"/>
                </a:solidFill>
              </a:rPr>
              <a:t>нанымдарды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идеяларды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білімдерді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қамтитын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идеологиялық</a:t>
            </a:r>
            <a:r>
              <a:rPr lang="ru-RU" sz="1800" dirty="0">
                <a:solidFill>
                  <a:schemeClr val="bg1"/>
                </a:solidFill>
              </a:rPr>
              <a:t>; </a:t>
            </a:r>
          </a:p>
          <a:p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адамдардың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ұжымдық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жеке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мінез-құлық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қамтитын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түрлерін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5247" y="4653136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Лесли Уайт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99" y="476672"/>
            <a:ext cx="2709676" cy="40050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61339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355976" y="476672"/>
            <a:ext cx="4475218" cy="45457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Рациовитализм</a:t>
            </a:r>
            <a:endParaRPr lang="ru-RU" sz="1800" dirty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Негізін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салушы</a:t>
            </a:r>
            <a:r>
              <a:rPr lang="ru-RU" sz="1800" dirty="0">
                <a:solidFill>
                  <a:schemeClr val="bg1"/>
                </a:solidFill>
              </a:rPr>
              <a:t> - Хосе </a:t>
            </a:r>
            <a:r>
              <a:rPr lang="ru-RU" sz="1800" dirty="0" err="1">
                <a:solidFill>
                  <a:schemeClr val="bg1"/>
                </a:solidFill>
              </a:rPr>
              <a:t>Ортега</a:t>
            </a:r>
            <a:r>
              <a:rPr lang="ru-RU" sz="1800" dirty="0">
                <a:solidFill>
                  <a:schemeClr val="bg1"/>
                </a:solidFill>
              </a:rPr>
              <a:t> – и – </a:t>
            </a:r>
            <a:r>
              <a:rPr lang="ru-RU" sz="1800" dirty="0" err="1">
                <a:solidFill>
                  <a:schemeClr val="bg1"/>
                </a:solidFill>
              </a:rPr>
              <a:t>Гассет</a:t>
            </a:r>
            <a:r>
              <a:rPr lang="ru-RU" sz="1800" dirty="0">
                <a:solidFill>
                  <a:schemeClr val="bg1"/>
                </a:solidFill>
              </a:rPr>
              <a:t> (1883 – 1955).</a:t>
            </a:r>
          </a:p>
          <a:p>
            <a:endParaRPr lang="ru-RU" sz="1800" dirty="0">
              <a:solidFill>
                <a:schemeClr val="bg1"/>
              </a:solidFill>
            </a:endParaRPr>
          </a:p>
          <a:p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– </a:t>
            </a:r>
            <a:r>
              <a:rPr lang="ru-RU" sz="1800" dirty="0" err="1">
                <a:solidFill>
                  <a:schemeClr val="bg1"/>
                </a:solidFill>
              </a:rPr>
              <a:t>бұл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өмір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белсенділігі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екі</a:t>
            </a:r>
            <a:r>
              <a:rPr lang="ru-RU" sz="1800" dirty="0">
                <a:solidFill>
                  <a:schemeClr val="bg1"/>
                </a:solidFill>
              </a:rPr>
              <a:t> императив-</a:t>
            </a:r>
            <a:r>
              <a:rPr lang="ru-RU" sz="1800" dirty="0" err="1">
                <a:solidFill>
                  <a:schemeClr val="bg1"/>
                </a:solidFill>
              </a:rPr>
              <a:t>өмір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сүру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адамгершілік</a:t>
            </a:r>
            <a:r>
              <a:rPr lang="ru-RU" sz="1800" dirty="0">
                <a:solidFill>
                  <a:schemeClr val="bg1"/>
                </a:solidFill>
              </a:rPr>
              <a:t> болу </a:t>
            </a:r>
            <a:r>
              <a:rPr lang="ru-RU" sz="1800" dirty="0" err="1">
                <a:solidFill>
                  <a:schemeClr val="bg1"/>
                </a:solidFill>
              </a:rPr>
              <a:t>талабы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</a:p>
          <a:p>
            <a:r>
              <a:rPr lang="ru-RU" sz="1800" dirty="0">
                <a:solidFill>
                  <a:schemeClr val="bg1"/>
                </a:solidFill>
              </a:rPr>
              <a:t>Х. </a:t>
            </a:r>
            <a:r>
              <a:rPr lang="ru-RU" sz="1800" dirty="0" err="1">
                <a:solidFill>
                  <a:schemeClr val="bg1"/>
                </a:solidFill>
              </a:rPr>
              <a:t>Ортега</a:t>
            </a:r>
            <a:r>
              <a:rPr lang="ru-RU" sz="1800" dirty="0">
                <a:solidFill>
                  <a:schemeClr val="bg1"/>
                </a:solidFill>
              </a:rPr>
              <a:t>-и-</a:t>
            </a:r>
            <a:r>
              <a:rPr lang="ru-RU" sz="1800" dirty="0" err="1">
                <a:solidFill>
                  <a:schemeClr val="bg1"/>
                </a:solidFill>
              </a:rPr>
              <a:t>Гассет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осыны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негізге</a:t>
            </a:r>
            <a:r>
              <a:rPr lang="ru-RU" sz="1800" dirty="0">
                <a:solidFill>
                  <a:schemeClr val="bg1"/>
                </a:solidFill>
              </a:rPr>
              <a:t> ала </a:t>
            </a:r>
            <a:r>
              <a:rPr lang="ru-RU" sz="1800" dirty="0" err="1">
                <a:solidFill>
                  <a:schemeClr val="bg1"/>
                </a:solidFill>
              </a:rPr>
              <a:t>отырып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өмір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болуы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тиіс</a:t>
            </a:r>
            <a:r>
              <a:rPr lang="ru-RU" sz="1800" dirty="0">
                <a:solidFill>
                  <a:schemeClr val="bg1"/>
                </a:solidFill>
              </a:rPr>
              <a:t>, ал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өмірлік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болуы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тиіс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деген</a:t>
            </a:r>
            <a:r>
              <a:rPr lang="ru-RU" sz="1800" dirty="0">
                <a:solidFill>
                  <a:schemeClr val="bg1"/>
                </a:solidFill>
              </a:rPr>
              <a:t> тезис </a:t>
            </a:r>
            <a:r>
              <a:rPr lang="ru-RU" sz="1800" dirty="0" err="1">
                <a:solidFill>
                  <a:schemeClr val="bg1"/>
                </a:solidFill>
              </a:rPr>
              <a:t>ұсынады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5247" y="4653136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Хосе </a:t>
            </a:r>
            <a:r>
              <a:rPr lang="ru-RU" dirty="0" err="1" smtClean="0"/>
              <a:t>Ортега</a:t>
            </a:r>
            <a:r>
              <a:rPr lang="ru-RU" dirty="0" smtClean="0"/>
              <a:t> – и – </a:t>
            </a:r>
            <a:r>
              <a:rPr lang="ru-RU" dirty="0" err="1" smtClean="0"/>
              <a:t>Гассет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73567"/>
            <a:ext cx="2520280" cy="373266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12509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4427984" y="504206"/>
            <a:ext cx="4475218" cy="60486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Структурализм  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Клод </a:t>
            </a:r>
            <a:r>
              <a:rPr lang="ru-RU" sz="1800" dirty="0">
                <a:solidFill>
                  <a:schemeClr val="bg1"/>
                </a:solidFill>
              </a:rPr>
              <a:t>Леви </a:t>
            </a:r>
            <a:r>
              <a:rPr lang="ru-RU" sz="1800" dirty="0" err="1">
                <a:solidFill>
                  <a:schemeClr val="bg1"/>
                </a:solidFill>
              </a:rPr>
              <a:t>Стросс</a:t>
            </a:r>
            <a:r>
              <a:rPr lang="ru-RU" sz="1800" dirty="0">
                <a:solidFill>
                  <a:schemeClr val="bg1"/>
                </a:solidFill>
              </a:rPr>
              <a:t> (1908). Француз </a:t>
            </a:r>
            <a:r>
              <a:rPr lang="ru-RU" sz="1800" dirty="0" err="1">
                <a:solidFill>
                  <a:schemeClr val="bg1"/>
                </a:solidFill>
              </a:rPr>
              <a:t>құрылымдық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антропологиясының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негізін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қалаушы</a:t>
            </a:r>
            <a:r>
              <a:rPr lang="ru-RU" sz="1800" dirty="0">
                <a:solidFill>
                  <a:schemeClr val="bg1"/>
                </a:solidFill>
              </a:rPr>
              <a:t> Клод Леви </a:t>
            </a:r>
            <a:r>
              <a:rPr lang="ru-RU" sz="1800" dirty="0" err="1">
                <a:solidFill>
                  <a:schemeClr val="bg1"/>
                </a:solidFill>
              </a:rPr>
              <a:t>Стросс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тұжырымдамасының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негізі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ретінде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элементтерінің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барлық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алуан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түрлерінде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құрылымын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мазмұнды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көрсететін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символдар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жүйесін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қайта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құру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кезінде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құрылымдық</a:t>
            </a:r>
            <a:r>
              <a:rPr lang="ru-RU" sz="1800" dirty="0">
                <a:solidFill>
                  <a:schemeClr val="bg1"/>
                </a:solidFill>
              </a:rPr>
              <a:t> лингвистика </a:t>
            </a:r>
            <a:r>
              <a:rPr lang="ru-RU" sz="1800" dirty="0" err="1">
                <a:solidFill>
                  <a:schemeClr val="bg1"/>
                </a:solidFill>
              </a:rPr>
              <a:t>әдісін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қолдану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болып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табылады</a:t>
            </a:r>
            <a:r>
              <a:rPr lang="ru-RU" sz="1800" dirty="0">
                <a:solidFill>
                  <a:schemeClr val="bg1"/>
                </a:solidFill>
              </a:rPr>
              <a:t>. 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табиғатқа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қарсы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келетін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ерекше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аймақ</a:t>
            </a:r>
            <a:r>
              <a:rPr lang="ru-RU" sz="1800" dirty="0">
                <a:solidFill>
                  <a:schemeClr val="bg1"/>
                </a:solidFill>
              </a:rPr>
              <a:t> бар. "</a:t>
            </a:r>
            <a:r>
              <a:rPr lang="ru-RU" sz="1800" dirty="0" err="1">
                <a:solidFill>
                  <a:schemeClr val="bg1"/>
                </a:solidFill>
              </a:rPr>
              <a:t>Табиғи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" </a:t>
            </a:r>
            <a:r>
              <a:rPr lang="ru-RU" sz="1800" dirty="0" err="1">
                <a:solidFill>
                  <a:schemeClr val="bg1"/>
                </a:solidFill>
              </a:rPr>
              <a:t>құрылымда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үшін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негіз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ретінде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әрекет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етеді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Осылайша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мәдениет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өмір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сүру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ортасын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ерекше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түрде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белгілеуге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ұмтылысы</a:t>
            </a:r>
            <a:r>
              <a:rPr lang="ru-RU" sz="1800" dirty="0">
                <a:solidFill>
                  <a:schemeClr val="bg1"/>
                </a:solidFill>
              </a:rPr>
              <a:t> мен </a:t>
            </a:r>
            <a:r>
              <a:rPr lang="ru-RU" sz="1800" dirty="0" err="1">
                <a:solidFill>
                  <a:schemeClr val="bg1"/>
                </a:solidFill>
              </a:rPr>
              <a:t>қабілеттілігінің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нәтижесі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ретінде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түсініледі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endParaRPr lang="ru-RU" sz="18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0750" y="4899164"/>
            <a:ext cx="32281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Клод Леви </a:t>
            </a:r>
            <a:r>
              <a:rPr lang="ru-RU" dirty="0" err="1" smtClean="0"/>
              <a:t>Стросс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0"/>
          <a:stretch/>
        </p:blipFill>
        <p:spPr>
          <a:xfrm>
            <a:off x="411119" y="476672"/>
            <a:ext cx="3447442" cy="410445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26847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0" y="-3287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3744416" cy="36724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3068960"/>
            <a:ext cx="7560840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dirty="0" err="1">
                <a:solidFill>
                  <a:schemeClr val="bg1"/>
                </a:solidFill>
              </a:rPr>
              <a:t>Назарларыңызға</a:t>
            </a:r>
            <a:r>
              <a:rPr lang="ru-RU" sz="4800" dirty="0">
                <a:solidFill>
                  <a:schemeClr val="bg1"/>
                </a:solidFill>
              </a:rPr>
              <a:t> </a:t>
            </a:r>
            <a:r>
              <a:rPr lang="ru-RU" sz="4800" dirty="0" err="1">
                <a:solidFill>
                  <a:schemeClr val="bg1"/>
                </a:solidFill>
              </a:rPr>
              <a:t>рахмет</a:t>
            </a:r>
            <a:r>
              <a:rPr lang="ru-RU" sz="4800" dirty="0">
                <a:solidFill>
                  <a:schemeClr val="bg1"/>
                </a:solidFill>
              </a:rPr>
              <a:t> !</a:t>
            </a:r>
            <a:endParaRPr lang="ru-RU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538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273</TotalTime>
  <Words>731</Words>
  <Application>Microsoft Office PowerPoint</Application>
  <PresentationFormat>Экран (4:3)</PresentationFormat>
  <Paragraphs>84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Мәдениеттану</vt:lpstr>
      <vt:lpstr> Мәдениеттану интегративті ғылым ретінде </vt:lpstr>
      <vt:lpstr>Мәдениеттану пәні</vt:lpstr>
      <vt:lpstr>Мәдениетті талдаудың негізгі әдістері</vt:lpstr>
      <vt:lpstr>Культура  - латын cultura (өсіру, өңдеу, күтім)  Марк Туллий Цицерон ((Ежелгі Рим саяси қайраткері, шешен және философ) "Тускуландық әңгімелер" (б.з. б. 45 ж.) жұмысында мәдениеттің рух мәдениеті ретінде анықтамасын берді, бұл ақыл-ойды  егіншинің жер өңдеу  ретінде түсіну қажет.</vt:lpstr>
      <vt:lpstr>МӘДЕНИЕТ ФУНКЦИЯЛАРЫ</vt:lpstr>
      <vt:lpstr>Мәдениеттанудағы мектептер мен бағыттар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31</cp:revision>
  <dcterms:created xsi:type="dcterms:W3CDTF">2020-01-14T02:45:17Z</dcterms:created>
  <dcterms:modified xsi:type="dcterms:W3CDTF">2020-01-26T09:02:54Z</dcterms:modified>
</cp:coreProperties>
</file>